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</p:sldMasterIdLst>
  <p:notesMasterIdLst>
    <p:notesMasterId r:id="rId27"/>
  </p:notesMasterIdLst>
  <p:sldIdLst>
    <p:sldId id="256" r:id="rId3"/>
    <p:sldId id="257" r:id="rId4"/>
    <p:sldId id="431" r:id="rId5"/>
    <p:sldId id="1424" r:id="rId6"/>
    <p:sldId id="432" r:id="rId7"/>
    <p:sldId id="417" r:id="rId8"/>
    <p:sldId id="418" r:id="rId9"/>
    <p:sldId id="416" r:id="rId10"/>
    <p:sldId id="429" r:id="rId11"/>
    <p:sldId id="422" r:id="rId12"/>
    <p:sldId id="286" r:id="rId13"/>
    <p:sldId id="419" r:id="rId14"/>
    <p:sldId id="424" r:id="rId15"/>
    <p:sldId id="426" r:id="rId16"/>
    <p:sldId id="427" r:id="rId17"/>
    <p:sldId id="289" r:id="rId18"/>
    <p:sldId id="290" r:id="rId19"/>
    <p:sldId id="423" r:id="rId20"/>
    <p:sldId id="292" r:id="rId21"/>
    <p:sldId id="293" r:id="rId22"/>
    <p:sldId id="288" r:id="rId23"/>
    <p:sldId id="421" r:id="rId24"/>
    <p:sldId id="425" r:id="rId25"/>
    <p:sldId id="42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8"/>
    <p:restoredTop sz="94883"/>
  </p:normalViewPr>
  <p:slideViewPr>
    <p:cSldViewPr snapToGrid="0" snapToObjects="1">
      <p:cViewPr varScale="1">
        <p:scale>
          <a:sx n="202" d="100"/>
          <a:sy n="202" d="100"/>
        </p:scale>
        <p:origin x="13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6151C-0EA3-E146-998C-E7C6CFCFFF28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10ABF-8568-4A41-BD5A-88668D2F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10ABF-8568-4A41-BD5A-88668D2FE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1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1789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77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325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8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6A04DAA5-4892-4479-920D-F18F59F04F37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95342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4B40E912-F1BE-4DFE-A213-B9819AE56D5D}" type="slidenum">
              <a:rPr lang="en-US">
                <a:solidFill>
                  <a:srgbClr val="FFFFFF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4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866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35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93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70" y="1014413"/>
            <a:ext cx="8720137" cy="511175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B1D9141A-8646-4B36-9021-C37F99AC3F17}" type="datetimeFigureOut">
              <a:rPr lang="en-US">
                <a:solidFill>
                  <a:prstClr val="black"/>
                </a:solidFill>
                <a:latin typeface="Calibri"/>
              </a:rPr>
              <a:pPr defTabSz="914328"/>
              <a:t>12/23/25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82F8A969-283E-4984-B96B-256964AB2289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484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3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502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-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3277"/>
            <a:ext cx="9143998" cy="681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7"/>
            <a:ext cx="2082800" cy="8004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371602" y="6402693"/>
            <a:ext cx="6477000" cy="2769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914328"/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Core data processing software PLAN review | Seattle, </a:t>
            </a:r>
            <a:r>
              <a:rPr lang="en-US" sz="1200" cap="all" dirty="0" err="1">
                <a:solidFill>
                  <a:prstClr val="white"/>
                </a:solidFill>
                <a:latin typeface="Arial Narrow"/>
                <a:cs typeface="Arial Narrow"/>
              </a:rPr>
              <a:t>wa</a:t>
            </a:r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 | September 19-20, 2013</a:t>
            </a:r>
          </a:p>
        </p:txBody>
      </p:sp>
    </p:spTree>
    <p:extLst>
      <p:ext uri="{BB962C8B-B14F-4D97-AF65-F5344CB8AC3E}">
        <p14:creationId xmlns:p14="http://schemas.microsoft.com/office/powerpoint/2010/main" val="597034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645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248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685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83" y="8080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2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83" y="64976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3"/>
            <a:ext cx="566737" cy="274638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defTabSz="457164"/>
            <a:fld id="{A51F6B24-625B-6B48-B1AE-970688573CDB}" type="slidenum">
              <a:rPr lang="en-US" sz="1200">
                <a:solidFill>
                  <a:prstClr val="black"/>
                </a:solidFill>
                <a:latin typeface="Calibri"/>
              </a:rPr>
              <a:pPr defTabSz="457164"/>
              <a:t>‹#›</a:t>
            </a:fld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10421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8"/>
            <a:ext cx="8229600" cy="246221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Big Data in Astronomy</a:t>
            </a:r>
            <a:r>
              <a:rPr lang="en-US" sz="1000" baseline="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– Introduction to Large Surveys</a:t>
            </a:r>
            <a:endParaRPr lang="en-US" sz="10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45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ctr" defTabSz="457164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64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28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492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656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73" indent="-342873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891" indent="-285726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2910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072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235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400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8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2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6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astr-302/astr-302-w26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-astr-302/astr-302-w26/blob/main/syllabus/astr-302-syllab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w-astronomy.slack.com/" TargetMode="External"/><Relationship Id="rId2" Type="http://schemas.openxmlformats.org/officeDocument/2006/relationships/hyperlink" Target="http://slac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irac.us/hub30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ashington-Astro30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for Astronomy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ASTR 302, Winter quarter 2026</a:t>
            </a:r>
          </a:p>
          <a:p>
            <a:r>
              <a:rPr lang="en-US" dirty="0"/>
              <a:t> </a:t>
            </a:r>
            <a:r>
              <a:rPr lang="en-US" dirty="0" err="1"/>
              <a:t>ivezic@uw.edu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Many of you are comfortable with</a:t>
            </a:r>
            <a:r>
              <a:rPr lang="mr-IN" sz="3600" dirty="0"/>
              <a:t>…</a:t>
            </a:r>
            <a:r>
              <a:rPr lang="en-US" sz="3600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Writing a command-line Python script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Using Python lists()</a:t>
            </a:r>
          </a:p>
          <a:p>
            <a:pPr marL="0" indent="0">
              <a:buNone/>
            </a:pPr>
            <a:r>
              <a:rPr lang="en-US" dirty="0"/>
              <a:t>Using Python </a:t>
            </a:r>
            <a:r>
              <a:rPr lang="en-US" dirty="0" err="1"/>
              <a:t>dicts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Using tuples</a:t>
            </a:r>
          </a:p>
          <a:p>
            <a:pPr marL="0" indent="0">
              <a:buNone/>
            </a:pPr>
            <a:r>
              <a:rPr lang="en-US" dirty="0"/>
              <a:t>Writing Python functions</a:t>
            </a:r>
          </a:p>
          <a:p>
            <a:pPr marL="0" indent="0">
              <a:buNone/>
            </a:pPr>
            <a:r>
              <a:rPr lang="en-US" dirty="0"/>
              <a:t>Writing Python classes</a:t>
            </a:r>
          </a:p>
          <a:p>
            <a:pPr marL="0" indent="0">
              <a:buNone/>
            </a:pPr>
            <a:r>
              <a:rPr lang="en-US" dirty="0"/>
              <a:t>Writing a Python module</a:t>
            </a:r>
          </a:p>
          <a:p>
            <a:pPr marL="0" indent="0">
              <a:buNone/>
            </a:pPr>
            <a:r>
              <a:rPr lang="en-US" dirty="0"/>
              <a:t>Working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marL="0" indent="0">
              <a:buNone/>
            </a:pPr>
            <a:r>
              <a:rPr lang="en-US" dirty="0"/>
              <a:t>Making a </a:t>
            </a:r>
            <a:r>
              <a:rPr lang="en-US" dirty="0" err="1"/>
              <a:t>mpl</a:t>
            </a:r>
            <a:r>
              <a:rPr lang="en-US" dirty="0"/>
              <a:t> scatter plot</a:t>
            </a:r>
          </a:p>
          <a:p>
            <a:pPr marL="0" indent="0">
              <a:buNone/>
            </a:pPr>
            <a:r>
              <a:rPr lang="en-US" dirty="0"/>
              <a:t>Plotting an image w. </a:t>
            </a:r>
            <a:r>
              <a:rPr lang="en-US" dirty="0" err="1"/>
              <a:t>mpl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Exception handling</a:t>
            </a:r>
          </a:p>
          <a:p>
            <a:pPr marL="0" indent="0">
              <a:buNone/>
            </a:pPr>
            <a:r>
              <a:rPr lang="en-US" dirty="0"/>
              <a:t>Writing a list comprehension</a:t>
            </a:r>
          </a:p>
          <a:p>
            <a:pPr marL="0" indent="0">
              <a:buNone/>
            </a:pPr>
            <a:r>
              <a:rPr lang="en-US" dirty="0"/>
              <a:t>Writing a lambda function</a:t>
            </a:r>
          </a:p>
          <a:p>
            <a:pPr marL="0" indent="0">
              <a:buNone/>
            </a:pPr>
            <a:r>
              <a:rPr lang="en-US" dirty="0"/>
              <a:t>Using decorators</a:t>
            </a:r>
          </a:p>
          <a:p>
            <a:pPr marL="0" indent="0">
              <a:buNone/>
            </a:pPr>
            <a:r>
              <a:rPr lang="en-US" dirty="0"/>
              <a:t>Writing a decorator</a:t>
            </a:r>
          </a:p>
          <a:p>
            <a:pPr marL="0" indent="0">
              <a:buNone/>
            </a:pPr>
            <a:r>
              <a:rPr lang="en-US" dirty="0"/>
              <a:t>Utilizing ABC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963" y="6415853"/>
            <a:ext cx="170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“Hey, look, a survey!”</a:t>
            </a:r>
          </a:p>
        </p:txBody>
      </p:sp>
    </p:spTree>
    <p:extLst>
      <p:ext uri="{BB962C8B-B14F-4D97-AF65-F5344CB8AC3E}">
        <p14:creationId xmlns:p14="http://schemas.microsoft.com/office/powerpoint/2010/main" val="140593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“The Only Thing That Is Constant Is Change”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 astronomical data analysis (and related computing disciplines), things change too quickly to be learned only once. Learning is a process that never ends.</a:t>
            </a:r>
            <a:br>
              <a:rPr lang="en-US" sz="2000" dirty="0"/>
            </a:br>
            <a:endParaRPr lang="en-US" sz="1000" dirty="0"/>
          </a:p>
          <a:p>
            <a:r>
              <a:rPr lang="en-US" sz="2000" dirty="0"/>
              <a:t>I will try to teach you what currently appears to be the best set of tools and techniques to have in your toolbox.</a:t>
            </a:r>
            <a:br>
              <a:rPr lang="en-US" sz="2000" dirty="0"/>
            </a:br>
            <a:endParaRPr lang="en-US" sz="1000" u="sng" dirty="0"/>
          </a:p>
          <a:p>
            <a:r>
              <a:rPr lang="en-US" sz="2000" u="sng" dirty="0"/>
              <a:t>But know this will change.</a:t>
            </a:r>
            <a:r>
              <a:rPr lang="en-US" sz="2000" dirty="0"/>
              <a:t> So the major emphasis of this course will be on </a:t>
            </a:r>
            <a:r>
              <a:rPr lang="en-US" sz="2000" i="1" u="sng" dirty="0"/>
              <a:t>understanding the concepts</a:t>
            </a:r>
            <a:r>
              <a:rPr lang="en-US" sz="2000" dirty="0"/>
              <a:t>, and learning how to continuously keep your knowledge up-to-date.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4747" y="1028700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- typically attributed to Heraclitus</a:t>
            </a:r>
          </a:p>
        </p:txBody>
      </p:sp>
    </p:spTree>
    <p:extLst>
      <p:ext uri="{BB962C8B-B14F-4D97-AF65-F5344CB8AC3E}">
        <p14:creationId xmlns:p14="http://schemas.microsoft.com/office/powerpoint/2010/main" val="152165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2" y="702814"/>
            <a:ext cx="2696846" cy="2090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5591" b="5591"/>
          <a:stretch/>
        </p:blipFill>
        <p:spPr>
          <a:xfrm>
            <a:off x="503656" y="4226563"/>
            <a:ext cx="3694793" cy="1640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319707" y="603068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Languages may change, but </a:t>
            </a:r>
            <a:r>
              <a:rPr lang="en-US" i="1"/>
              <a:t>concepts transfer!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20" y="1295400"/>
            <a:ext cx="3114636" cy="2136321"/>
          </a:xfrm>
          <a:prstGeom prst="roundRect">
            <a:avLst>
              <a:gd name="adj" fmla="val 32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761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Learning how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We’ll also learn </a:t>
            </a:r>
            <a:r>
              <a:rPr lang="en-US" sz="2400" b="1" i="1" dirty="0"/>
              <a:t>how</a:t>
            </a:r>
            <a:r>
              <a:rPr lang="en-US" sz="2400" dirty="0"/>
              <a:t> to learn: how to discover information, keep your knowledge up-to-date, find leads that help you solve problems, evaluate their worthiness.</a:t>
            </a:r>
          </a:p>
          <a:p>
            <a:endParaRPr lang="en-US" sz="2400" dirty="0"/>
          </a:p>
          <a:p>
            <a:r>
              <a:rPr lang="en-US" sz="2400" dirty="0"/>
              <a:t>This may be the most valuable piece to take away from this class.</a:t>
            </a:r>
          </a:p>
        </p:txBody>
      </p:sp>
    </p:spTree>
    <p:extLst>
      <p:ext uri="{BB962C8B-B14F-4D97-AF65-F5344CB8AC3E}">
        <p14:creationId xmlns:p14="http://schemas.microsoft.com/office/powerpoint/2010/main" val="184682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 Support Cheat Sheet">
            <a:extLst>
              <a:ext uri="{FF2B5EF4-FFF2-40B4-BE49-F238E27FC236}">
                <a16:creationId xmlns:a16="http://schemas.microsoft.com/office/drawing/2014/main" id="{5E9DBF6E-EF93-0947-89BD-3E6E798E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609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1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Class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January: a short (re)introduction to the basics (Python, git, how to find information, teamwork &amp; software dev. methodology).</a:t>
            </a:r>
          </a:p>
          <a:p>
            <a:endParaRPr lang="en-US" sz="2000" dirty="0"/>
          </a:p>
          <a:p>
            <a:r>
              <a:rPr lang="en-US" sz="2000" dirty="0"/>
              <a:t>Form a few “startups”, each with an (ambitious) product in mind.</a:t>
            </a:r>
          </a:p>
          <a:p>
            <a:pPr lvl="1"/>
            <a:r>
              <a:rPr lang="en-US" sz="1400" dirty="0"/>
              <a:t>4-5 people each. Work in teams, using </a:t>
            </a:r>
            <a:r>
              <a:rPr lang="en-US" sz="1400" dirty="0" err="1"/>
              <a:t>github</a:t>
            </a:r>
            <a:r>
              <a:rPr lang="en-US" sz="1400" dirty="0"/>
              <a:t> and agile sprints.</a:t>
            </a:r>
          </a:p>
          <a:p>
            <a:pPr lvl="1"/>
            <a:r>
              <a:rPr lang="en-US" sz="1400" dirty="0"/>
              <a:t>Example: Build a 3D n-body visualization widget for </a:t>
            </a:r>
            <a:r>
              <a:rPr lang="en-US" sz="1400" dirty="0" err="1"/>
              <a:t>Jupyter</a:t>
            </a:r>
            <a:endParaRPr lang="en-US" sz="1400" dirty="0"/>
          </a:p>
          <a:p>
            <a:pPr lvl="1"/>
            <a:r>
              <a:rPr lang="en-US" sz="1400" dirty="0"/>
              <a:t>Example: Build a website to tell whether Rubin could find a newly discovered NEO</a:t>
            </a:r>
          </a:p>
          <a:p>
            <a:pPr lvl="1"/>
            <a:r>
              <a:rPr lang="en-US" sz="1400" dirty="0"/>
              <a:t>project pitch day: February </a:t>
            </a:r>
            <a:r>
              <a:rPr lang="en-US" sz="1400" dirty="0">
                <a:latin typeface="Helvetica" pitchFamily="2" charset="0"/>
              </a:rPr>
              <a:t>3</a:t>
            </a:r>
            <a:endParaRPr lang="en-US" sz="2000" dirty="0">
              <a:latin typeface="Helvetica" pitchFamily="2" charset="0"/>
            </a:endParaRPr>
          </a:p>
          <a:p>
            <a:r>
              <a:rPr lang="en-US" sz="2000" dirty="0"/>
              <a:t>Feb-March: work towards that goal in weekly sprints</a:t>
            </a:r>
          </a:p>
        </p:txBody>
      </p:sp>
    </p:spTree>
    <p:extLst>
      <p:ext uri="{BB962C8B-B14F-4D97-AF65-F5344CB8AC3E}">
        <p14:creationId xmlns:p14="http://schemas.microsoft.com/office/powerpoint/2010/main" val="42424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919"/>
            <a:ext cx="8229600" cy="4963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When: Tue/Thu,10:00am-11:20am</a:t>
            </a:r>
          </a:p>
          <a:p>
            <a:r>
              <a:rPr lang="en-US" dirty="0"/>
              <a:t>Were &amp; how: PAA 216</a:t>
            </a:r>
          </a:p>
          <a:p>
            <a:pPr lvl="1"/>
            <a:r>
              <a:rPr lang="en-US" dirty="0"/>
              <a:t>Please bring your laptops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 structure (may change from week to week):</a:t>
            </a:r>
          </a:p>
          <a:p>
            <a:pPr lvl="1"/>
            <a:r>
              <a:rPr lang="en-US" dirty="0"/>
              <a:t>About an ~hour for introducing new material. </a:t>
            </a:r>
            <a:r>
              <a:rPr lang="en-US" b="1" u="sng" dirty="0"/>
              <a:t>!!! WILL BE HANDS-ON !!!</a:t>
            </a:r>
            <a:endParaRPr lang="en-US" dirty="0"/>
          </a:p>
          <a:p>
            <a:pPr lvl="1"/>
            <a:r>
              <a:rPr lang="en-US" dirty="0"/>
              <a:t>Leave ~20 minutes to work on </a:t>
            </a:r>
            <a:r>
              <a:rPr lang="en-US" dirty="0" err="1"/>
              <a:t>homeworks</a:t>
            </a:r>
            <a:r>
              <a:rPr lang="en-US" dirty="0"/>
              <a:t>, questions, open-ended discussion</a:t>
            </a:r>
          </a:p>
          <a:p>
            <a:pPr lvl="1"/>
            <a:r>
              <a:rPr lang="en-US" dirty="0"/>
              <a:t>Interrupt and ask questions at </a:t>
            </a:r>
            <a:r>
              <a:rPr lang="en-US" u="sng" dirty="0"/>
              <a:t>any 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351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596742" cy="4525963"/>
          </a:xfrm>
        </p:spPr>
        <p:txBody>
          <a:bodyPr anchor="t">
            <a:normAutofit/>
          </a:bodyPr>
          <a:lstStyle/>
          <a:p>
            <a:r>
              <a:rPr lang="en-US" sz="2400" dirty="0"/>
              <a:t>I’ll be adding most of what we need to the following repository on GitHub: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0873" y="6415853"/>
            <a:ext cx="4372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 can access this repository.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3" y="2265837"/>
            <a:ext cx="2133600" cy="1773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1" y="4484914"/>
            <a:ext cx="9067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charset="0"/>
                <a:ea typeface="Consolas" charset="0"/>
                <a:cs typeface="Consolas" charset="0"/>
                <a:hlinkClick r:id="rId3"/>
              </a:rPr>
              <a:t>https://github.com/uw-astr-302/astr-302-w26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00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 &amp; Reference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There is a wealth of material available online and as eBooks (for UW students, via UW Libraries &amp; Seattle Public Library). The two I’d recommend to begin with: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09774"/>
            <a:ext cx="2691375" cy="3524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43" y="2909774"/>
            <a:ext cx="2686680" cy="3524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3191" y="2909774"/>
            <a:ext cx="2100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many (many!) online writeups / blog posts that I will point you to over the next few weeks.</a:t>
            </a:r>
          </a:p>
        </p:txBody>
      </p:sp>
    </p:spTree>
    <p:extLst>
      <p:ext uri="{BB962C8B-B14F-4D97-AF65-F5344CB8AC3E}">
        <p14:creationId xmlns:p14="http://schemas.microsoft.com/office/powerpoint/2010/main" val="30246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https://github.com/uw-astr-302/astr-302-w26/blob/main/syllabus/astr-302-syllabus.pdf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(this will take you to the class </a:t>
            </a:r>
            <a:r>
              <a:rPr lang="en-US" dirty="0" err="1"/>
              <a:t>github</a:t>
            </a:r>
            <a:r>
              <a:rPr lang="en-US" dirty="0"/>
              <a:t> repository).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to note:</a:t>
            </a:r>
          </a:p>
          <a:p>
            <a:pPr lvl="1"/>
            <a:r>
              <a:rPr lang="en-US" dirty="0"/>
              <a:t>The syllabus </a:t>
            </a:r>
            <a:r>
              <a:rPr lang="en-US" i="1" u="sng" dirty="0"/>
              <a:t>will</a:t>
            </a:r>
            <a:r>
              <a:rPr lang="en-US" dirty="0"/>
              <a:t> change as we go through the quarter. Your feedback will be invaluable!</a:t>
            </a:r>
          </a:p>
        </p:txBody>
      </p:sp>
    </p:spTree>
    <p:extLst>
      <p:ext uri="{BB962C8B-B14F-4D97-AF65-F5344CB8AC3E}">
        <p14:creationId xmlns:p14="http://schemas.microsoft.com/office/powerpoint/2010/main" val="310128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  <a:p>
            <a:r>
              <a:rPr lang="en-US" dirty="0" err="1"/>
              <a:t>Administrivia</a:t>
            </a:r>
            <a:endParaRPr lang="en-US" dirty="0"/>
          </a:p>
          <a:p>
            <a:r>
              <a:rPr lang="en-US" dirty="0"/>
              <a:t>Getting set up (</a:t>
            </a:r>
            <a:r>
              <a:rPr lang="en-US" dirty="0" err="1"/>
              <a:t>JupyterHub</a:t>
            </a:r>
            <a:r>
              <a:rPr lang="en-US" dirty="0"/>
              <a:t> &amp; Slack)</a:t>
            </a:r>
          </a:p>
        </p:txBody>
      </p:sp>
    </p:spTree>
    <p:extLst>
      <p:ext uri="{BB962C8B-B14F-4D97-AF65-F5344CB8AC3E}">
        <p14:creationId xmlns:p14="http://schemas.microsoft.com/office/powerpoint/2010/main" val="45663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</a:t>
            </a:r>
            <a:r>
              <a:rPr lang="en-US" dirty="0" err="1"/>
              <a:t>Homeworks</a:t>
            </a:r>
            <a:r>
              <a:rPr lang="en-US" dirty="0"/>
              <a:t>, 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1942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en-US" sz="1800" b="1" u="sng" dirty="0" err="1"/>
              <a:t>Homeworks</a:t>
            </a:r>
            <a:r>
              <a:rPr lang="en-US" sz="1800" b="1" u="sng" dirty="0"/>
              <a:t> (30% of the grade):</a:t>
            </a:r>
          </a:p>
          <a:p>
            <a:pPr lvl="1"/>
            <a:r>
              <a:rPr lang="en-US" sz="1600" dirty="0"/>
              <a:t>Designed to exercise what we’ve learned recently.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b="1" u="sng" dirty="0"/>
              <a:t>Projects (70% of the grade):</a:t>
            </a:r>
          </a:p>
          <a:p>
            <a:pPr lvl="1"/>
            <a:r>
              <a:rPr lang="en-US" sz="1600" dirty="0"/>
              <a:t>The projects you will build.</a:t>
            </a:r>
          </a:p>
          <a:p>
            <a:pPr lvl="2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3846" y="4952768"/>
            <a:ext cx="430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Advice: Turn in your </a:t>
            </a:r>
            <a:r>
              <a:rPr lang="en-US" sz="2000" i="1" dirty="0" err="1"/>
              <a:t>homeworks</a:t>
            </a:r>
            <a:r>
              <a:rPr lang="en-US" sz="2000" i="1" dirty="0"/>
              <a:t> on time!</a:t>
            </a:r>
          </a:p>
        </p:txBody>
      </p:sp>
    </p:spTree>
    <p:extLst>
      <p:ext uri="{BB962C8B-B14F-4D97-AF65-F5344CB8AC3E}">
        <p14:creationId xmlns:p14="http://schemas.microsoft.com/office/powerpoint/2010/main" val="24674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Communication: Slack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70171" cy="4648200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In this class, we won’t be using a mailing list but an instant messaging (-like) tool called Slack (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http://slack.com</a:t>
            </a:r>
            <a:r>
              <a:rPr lang="en-US" sz="2400" dirty="0"/>
              <a:t>). Slack is heavily used today by many research &amp; technology companies and projects.</a:t>
            </a:r>
          </a:p>
          <a:p>
            <a:r>
              <a:rPr lang="en-US" sz="2400" dirty="0"/>
              <a:t>Request to join our department Slack at: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https://uw-astronomy.slack.com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cs typeface="Consolas" charset="0"/>
              </a:rPr>
              <a:t>Then join the #astr-302 channel</a:t>
            </a:r>
            <a:endParaRPr lang="en-US" sz="2000" dirty="0"/>
          </a:p>
          <a:p>
            <a:r>
              <a:rPr lang="en-US" sz="2400" dirty="0"/>
              <a:t>What to use it for:</a:t>
            </a:r>
          </a:p>
          <a:p>
            <a:pPr lvl="1"/>
            <a:r>
              <a:rPr lang="en-US" sz="2000" dirty="0"/>
              <a:t>Asking questions, discussing the class, exchanging snippets of code, collaborating on projects (when appropriate).</a:t>
            </a:r>
          </a:p>
          <a:p>
            <a:pPr lvl="1"/>
            <a:r>
              <a:rPr lang="en-US" sz="2000" dirty="0"/>
              <a:t>Please prefer Slack to sending me e-mails. Two reasons:</a:t>
            </a:r>
          </a:p>
          <a:p>
            <a:pPr lvl="2"/>
            <a:r>
              <a:rPr lang="en-US" sz="1600" dirty="0"/>
              <a:t>Everyone can benefit from the question and answer.</a:t>
            </a:r>
          </a:p>
          <a:p>
            <a:pPr lvl="2"/>
            <a:r>
              <a:rPr lang="en-US" sz="1600" dirty="0"/>
              <a:t>Your colleagues may be able to help!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41" y="1600200"/>
            <a:ext cx="2079171" cy="2079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9625" y="6415853"/>
            <a:ext cx="331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everyone’s on Slack.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68333"/>
          <a:stretch/>
        </p:blipFill>
        <p:spPr>
          <a:xfrm>
            <a:off x="6913480" y="4020782"/>
            <a:ext cx="2170646" cy="2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Our working environment: class </a:t>
            </a:r>
            <a:r>
              <a:rPr lang="en-US" sz="3200" dirty="0" err="1"/>
              <a:t>JupyterHub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5025"/>
            <a:ext cx="8229600" cy="2221137"/>
          </a:xfrm>
        </p:spPr>
        <p:txBody>
          <a:bodyPr anchor="t">
            <a:normAutofit/>
          </a:bodyPr>
          <a:lstStyle/>
          <a:p>
            <a:r>
              <a:rPr lang="en-US" sz="2000" dirty="0"/>
              <a:t>A UW-managed </a:t>
            </a:r>
            <a:r>
              <a:rPr lang="en-US" sz="2000" dirty="0" err="1"/>
              <a:t>Jupyter</a:t>
            </a:r>
            <a:endParaRPr lang="en-US" sz="2000" dirty="0"/>
          </a:p>
          <a:p>
            <a:r>
              <a:rPr lang="en-US" sz="2000" dirty="0"/>
              <a:t>Allows you to run </a:t>
            </a:r>
            <a:r>
              <a:rPr lang="en-US" sz="2000" dirty="0" err="1"/>
              <a:t>Jupyter</a:t>
            </a:r>
            <a:r>
              <a:rPr lang="en-US" sz="2000" dirty="0"/>
              <a:t> on a remote computer w/o having to have anything installed locally (like Google Docs, but for </a:t>
            </a:r>
            <a:r>
              <a:rPr lang="en-US" sz="2000" dirty="0" err="1"/>
              <a:t>Jupyter</a:t>
            </a:r>
            <a:r>
              <a:rPr lang="en-US" sz="2000" dirty="0"/>
              <a:t>)</a:t>
            </a:r>
          </a:p>
          <a:p>
            <a:r>
              <a:rPr lang="en-US" sz="2000" dirty="0"/>
              <a:t>Everything “Just works” ™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A0E67-DE90-804E-A3E5-DF2DA82042C8}"/>
              </a:ext>
            </a:extLst>
          </p:cNvPr>
          <p:cNvSpPr/>
          <p:nvPr/>
        </p:nvSpPr>
        <p:spPr>
          <a:xfrm>
            <a:off x="2286470" y="2106281"/>
            <a:ext cx="4571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https://dirac.us/hub302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4D9C-FE5A-754B-82A5-B4EB66A2712D}"/>
              </a:ext>
            </a:extLst>
          </p:cNvPr>
          <p:cNvSpPr txBox="1"/>
          <p:nvPr/>
        </p:nvSpPr>
        <p:spPr>
          <a:xfrm>
            <a:off x="7295704" y="6415853"/>
            <a:ext cx="1717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try it out</a:t>
            </a:r>
          </a:p>
        </p:txBody>
      </p:sp>
    </p:spTree>
    <p:extLst>
      <p:ext uri="{BB962C8B-B14F-4D97-AF65-F5344CB8AC3E}">
        <p14:creationId xmlns:p14="http://schemas.microsoft.com/office/powerpoint/2010/main" val="1216022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Python: </a:t>
            </a:r>
            <a:r>
              <a:rPr lang="en-US" dirty="0" err="1"/>
              <a:t>Miniconda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Locally, you can install the </a:t>
            </a:r>
            <a:r>
              <a:rPr lang="en-US" u="sng" dirty="0" err="1"/>
              <a:t>Miniconda</a:t>
            </a:r>
            <a:r>
              <a:rPr lang="en-US" dirty="0"/>
              <a:t> Python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8" y="4523014"/>
            <a:ext cx="3603171" cy="1801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7731" y="3522507"/>
            <a:ext cx="4170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https://conda.io/miniconda.html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15686" y="4473335"/>
            <a:ext cx="4637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don’t need it for this class, but it’ll be useful for you to learn how to set up a Python environment from scratch.</a:t>
            </a:r>
          </a:p>
          <a:p>
            <a:endParaRPr lang="en-US" sz="1600" dirty="0"/>
          </a:p>
          <a:p>
            <a:r>
              <a:rPr lang="en-US" sz="1600" dirty="0"/>
              <a:t>a) it’s easy, and b) you won’t always have sysadmins available to do it for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7391E-C0E3-D9AD-0167-13D5AD688E57}"/>
              </a:ext>
            </a:extLst>
          </p:cNvPr>
          <p:cNvSpPr txBox="1"/>
          <p:nvPr/>
        </p:nvSpPr>
        <p:spPr>
          <a:xfrm>
            <a:off x="6762307" y="3806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 Walk Through Python!</a:t>
            </a:r>
            <a:br>
              <a:rPr lang="en-US" sz="2800" dirty="0"/>
            </a:br>
            <a:endParaRPr lang="en-US" sz="1800" dirty="0"/>
          </a:p>
          <a:p>
            <a:pPr marL="0" indent="0" algn="ctr">
              <a:buNone/>
            </a:pPr>
            <a:r>
              <a:rPr lang="en-US" sz="2800" i="1" dirty="0"/>
              <a:t>Note: Please refresh your ASTR 300 memory by working through the notebooks at </a:t>
            </a:r>
            <a:r>
              <a:rPr lang="en-US" sz="2800" dirty="0">
                <a:hlinkClick r:id="rId2"/>
              </a:rPr>
              <a:t>https://github.com/UWashington-Astro300</a:t>
            </a:r>
            <a:endParaRPr lang="en-US" sz="2800" i="1" dirty="0"/>
          </a:p>
          <a:p>
            <a:pPr marL="0" indent="0" algn="ctr">
              <a:buNone/>
            </a:pPr>
            <a:r>
              <a:rPr lang="en-US" sz="2800" i="1" dirty="0"/>
              <a:t>(the ASTR 300 </a:t>
            </a:r>
            <a:r>
              <a:rPr lang="en-US" sz="2800" i="1" dirty="0" err="1"/>
              <a:t>github</a:t>
            </a:r>
            <a:r>
              <a:rPr lang="en-US" sz="2800" i="1" dirty="0"/>
              <a:t> repository)</a:t>
            </a:r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60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62B01-7C43-445E-C616-44AE7FD4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C8636-F8FC-720B-964B-2BF1D9D2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76" y="125506"/>
            <a:ext cx="6135060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2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5D16-C273-D67F-9C15-BDA52FBE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87A6A-559E-3DE6-D236-B3ED566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8" y="198253"/>
            <a:ext cx="3611713" cy="285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73EC3-8E5B-CB14-4177-6B7CDC4D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7" y="435364"/>
            <a:ext cx="4431632" cy="262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EDB6E-885B-33D9-620E-6FB7A8AA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63" y="3170201"/>
            <a:ext cx="6098674" cy="3082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1B250-16AE-A1D6-0F76-6894C7F4F27B}"/>
              </a:ext>
            </a:extLst>
          </p:cNvPr>
          <p:cNvSpPr txBox="1"/>
          <p:nvPr/>
        </p:nvSpPr>
        <p:spPr>
          <a:xfrm>
            <a:off x="479272" y="6258578"/>
            <a:ext cx="836216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Similar but optimized differently...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4948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E7B7-C4B8-93CB-DEC8-AE6A3BBF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1C00C-12B4-A391-3E5A-743FA47E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" y="478645"/>
            <a:ext cx="8822660" cy="5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i="1" dirty="0"/>
              <a:t>Python has recently become the common language of astronomy (specifically, astronomical data analysis).</a:t>
            </a:r>
          </a:p>
          <a:p>
            <a:endParaRPr lang="en-US" dirty="0"/>
          </a:p>
          <a:p>
            <a:r>
              <a:rPr lang="en-US" dirty="0"/>
              <a:t>The goal of this course is to teach you how to effectively use the tools available in the Python ecosystem (the language, the libraries, and </a:t>
            </a:r>
            <a:r>
              <a:rPr lang="en-US" i="1" u="sng" dirty="0"/>
              <a:t>the concepts underpinning both</a:t>
            </a:r>
            <a:r>
              <a:rPr lang="en-US" dirty="0"/>
              <a:t>) for your research. Think of it as a part of a series: ASTR 300 -&gt; 302 -&gt; 324 -&gt; 497 (Astro Surveys &amp; Big Data).</a:t>
            </a:r>
          </a:p>
          <a:p>
            <a:endParaRPr lang="en-US" dirty="0"/>
          </a:p>
          <a:p>
            <a:r>
              <a:rPr lang="en-US" dirty="0"/>
              <a:t>While motivated by astronomy, the skills learned here should be broadly useful. It should easily transfer to more general data-science work.</a:t>
            </a:r>
          </a:p>
        </p:txBody>
      </p:sp>
    </p:spTree>
    <p:extLst>
      <p:ext uri="{BB962C8B-B14F-4D97-AF65-F5344CB8AC3E}">
        <p14:creationId xmlns:p14="http://schemas.microsoft.com/office/powerpoint/2010/main" val="88234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3" y="5355771"/>
            <a:ext cx="8806543" cy="1295400"/>
          </a:xfrm>
        </p:spPr>
        <p:txBody>
          <a:bodyPr>
            <a:normAutofit fontScale="5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Higher-level languages, in general, </a:t>
            </a:r>
            <a:r>
              <a:rPr lang="en-US" u="sng" dirty="0"/>
              <a:t>shorten your time to research results</a:t>
            </a:r>
            <a:r>
              <a:rPr lang="en-US" dirty="0"/>
              <a:t>. Python is one such language that is easy to learn, freely available, similar to legacy languages (IDL, FORTRAN, C/C++), and was mature enough at just the right time to spur adoption.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1649185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803" t="36310" r="1042" b="39286"/>
          <a:stretch/>
        </p:blipFill>
        <p:spPr>
          <a:xfrm>
            <a:off x="4996541" y="1752600"/>
            <a:ext cx="3156858" cy="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usual, lunches don’t come free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64628"/>
            <a:ext cx="8229600" cy="1088572"/>
          </a:xfrm>
        </p:spPr>
        <p:txBody>
          <a:bodyPr>
            <a:normAutofit fontScale="77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 efficiency is the price you pay for speed of development. But that is typically </a:t>
            </a:r>
            <a:r>
              <a:rPr lang="en-US" u="sng" dirty="0"/>
              <a:t>a good trade to make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8" y="1643746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E524-C902-25B3-43A5-E2E00743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948A-B7F8-5A27-DABA-E41E4D28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593" y="0"/>
            <a:ext cx="9107689" cy="1600200"/>
          </a:xfrm>
        </p:spPr>
        <p:txBody>
          <a:bodyPr>
            <a:noAutofit/>
          </a:bodyPr>
          <a:lstStyle/>
          <a:p>
            <a:r>
              <a:rPr lang="en-US" sz="2800" dirty="0"/>
              <a:t>From</a:t>
            </a:r>
            <a:br>
              <a:rPr lang="en-US" sz="3600" dirty="0"/>
            </a:br>
            <a:r>
              <a:rPr lang="en-US" sz="2000" dirty="0"/>
              <a:t>https://</a:t>
            </a:r>
            <a:r>
              <a:rPr lang="en-US" sz="2000" dirty="0" err="1"/>
              <a:t>www.squareboat.com</a:t>
            </a:r>
            <a:r>
              <a:rPr lang="en-US" sz="2000" dirty="0"/>
              <a:t>/blog/advantages-and-disadvantages-of-python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D9F9D-FF2B-8111-89FD-41A59CBFCE11}"/>
              </a:ext>
            </a:extLst>
          </p:cNvPr>
          <p:cNvSpPr txBox="1"/>
          <p:nvPr/>
        </p:nvSpPr>
        <p:spPr>
          <a:xfrm>
            <a:off x="416169" y="1600200"/>
            <a:ext cx="45278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Advantages</a:t>
            </a:r>
          </a:p>
          <a:p>
            <a:endParaRPr lang="en-US" dirty="0"/>
          </a:p>
          <a:p>
            <a:r>
              <a:rPr lang="en-US" sz="2400" dirty="0"/>
              <a:t>- Comprehensive Libraries and     Frameworks</a:t>
            </a:r>
          </a:p>
          <a:p>
            <a:r>
              <a:rPr lang="en-US" sz="2400" dirty="0"/>
              <a:t>- Ease of learning and use</a:t>
            </a:r>
          </a:p>
          <a:p>
            <a:r>
              <a:rPr lang="en-US" sz="2400" dirty="0"/>
              <a:t>- Highly Embeddable</a:t>
            </a:r>
          </a:p>
          <a:p>
            <a:r>
              <a:rPr lang="en-US" sz="2400" dirty="0"/>
              <a:t>- Automatic memory </a:t>
            </a:r>
            <a:r>
              <a:rPr lang="en-US" sz="2400" dirty="0" err="1"/>
              <a:t>mgmt</a:t>
            </a:r>
            <a:endParaRPr lang="en-US" sz="2400" dirty="0"/>
          </a:p>
          <a:p>
            <a:r>
              <a:rPr lang="en-US" sz="2400" dirty="0"/>
              <a:t>- Open source and large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48150-C161-47A4-E9CA-63626D578F0D}"/>
              </a:ext>
            </a:extLst>
          </p:cNvPr>
          <p:cNvSpPr txBox="1"/>
          <p:nvPr/>
        </p:nvSpPr>
        <p:spPr>
          <a:xfrm>
            <a:off x="4691776" y="1600199"/>
            <a:ext cx="4527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Disdvantages</a:t>
            </a:r>
            <a:endParaRPr lang="en-US" sz="2400" b="1" dirty="0"/>
          </a:p>
          <a:p>
            <a:endParaRPr lang="en-US" dirty="0"/>
          </a:p>
          <a:p>
            <a:r>
              <a:rPr lang="en-US" sz="2400" dirty="0"/>
              <a:t>- Slow Execution Speed</a:t>
            </a:r>
          </a:p>
          <a:p>
            <a:r>
              <a:rPr lang="en-US" sz="2400" dirty="0"/>
              <a:t>- Dynamically typed</a:t>
            </a:r>
          </a:p>
          <a:p>
            <a:r>
              <a:rPr lang="en-US" sz="2400" dirty="0"/>
              <a:t>- High Memory Consumption</a:t>
            </a:r>
          </a:p>
          <a:p>
            <a:r>
              <a:rPr lang="en-US" sz="2400" dirty="0"/>
              <a:t>- Threading Limitations</a:t>
            </a:r>
          </a:p>
          <a:p>
            <a:r>
              <a:rPr lang="en-US" sz="2400" dirty="0"/>
              <a:t>- Database Interaction Challenges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3036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21650</TotalTime>
  <Words>1166</Words>
  <Application>Microsoft Macintosh PowerPoint</Application>
  <PresentationFormat>On-screen Show (4:3)</PresentationFormat>
  <Paragraphs>128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Narrow</vt:lpstr>
      <vt:lpstr>Calibri</vt:lpstr>
      <vt:lpstr>Consolas</vt:lpstr>
      <vt:lpstr>Corbel</vt:lpstr>
      <vt:lpstr>Helvetica</vt:lpstr>
      <vt:lpstr>Twilight</vt:lpstr>
      <vt:lpstr>2_PDR-nTele2-dmf</vt:lpstr>
      <vt:lpstr>Python for Astronomy</vt:lpstr>
      <vt:lpstr>Today</vt:lpstr>
      <vt:lpstr>PowerPoint Presentation</vt:lpstr>
      <vt:lpstr>PowerPoint Presentation</vt:lpstr>
      <vt:lpstr>PowerPoint Presentation</vt:lpstr>
      <vt:lpstr>Why Python for Astronomers?</vt:lpstr>
      <vt:lpstr>Why Python?</vt:lpstr>
      <vt:lpstr>As usual, lunches don’t come free</vt:lpstr>
      <vt:lpstr>From https://www.squareboat.com/blog/advantages-and-disadvantages-of-python </vt:lpstr>
      <vt:lpstr>How Many of you are comfortable with…  </vt:lpstr>
      <vt:lpstr>“The Only Thing That Is Constant Is Change”</vt:lpstr>
      <vt:lpstr>PowerPoint Presentation</vt:lpstr>
      <vt:lpstr>Learning how to Learn</vt:lpstr>
      <vt:lpstr>PowerPoint Presentation</vt:lpstr>
      <vt:lpstr>Class Projects</vt:lpstr>
      <vt:lpstr>Lectures</vt:lpstr>
      <vt:lpstr>Course Materials</vt:lpstr>
      <vt:lpstr>Textbooks &amp; Reference Material</vt:lpstr>
      <vt:lpstr>Syllabus</vt:lpstr>
      <vt:lpstr>Grading, Homeworks, Etc.</vt:lpstr>
      <vt:lpstr>Communication: Slack</vt:lpstr>
      <vt:lpstr>Our working environment: class JupyterHub</vt:lpstr>
      <vt:lpstr>Getting Python: Miniconda</vt:lpstr>
      <vt:lpstr>Next time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 Astronomy: Introduction to Large Surveys</dc:title>
  <dc:creator>Mario Juric</dc:creator>
  <cp:lastModifiedBy>Zeljko Ivezic</cp:lastModifiedBy>
  <cp:revision>389</cp:revision>
  <cp:lastPrinted>2025-12-24T01:27:46Z</cp:lastPrinted>
  <dcterms:created xsi:type="dcterms:W3CDTF">2015-01-12T15:03:20Z</dcterms:created>
  <dcterms:modified xsi:type="dcterms:W3CDTF">2026-01-05T00:56:06Z</dcterms:modified>
</cp:coreProperties>
</file>